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handoutMasterIdLst>
    <p:handoutMasterId r:id="rId29"/>
  </p:handoutMasterIdLst>
  <p:sldIdLst>
    <p:sldId id="258" r:id="rId5"/>
    <p:sldId id="265" r:id="rId6"/>
    <p:sldId id="268" r:id="rId7"/>
    <p:sldId id="272" r:id="rId8"/>
    <p:sldId id="277" r:id="rId9"/>
    <p:sldId id="303" r:id="rId10"/>
    <p:sldId id="304" r:id="rId11"/>
    <p:sldId id="305" r:id="rId12"/>
    <p:sldId id="306" r:id="rId13"/>
    <p:sldId id="307" r:id="rId14"/>
    <p:sldId id="301" r:id="rId15"/>
    <p:sldId id="308" r:id="rId16"/>
    <p:sldId id="309" r:id="rId17"/>
    <p:sldId id="311" r:id="rId18"/>
    <p:sldId id="300" r:id="rId19"/>
    <p:sldId id="282" r:id="rId20"/>
    <p:sldId id="313" r:id="rId21"/>
    <p:sldId id="314" r:id="rId22"/>
    <p:sldId id="315" r:id="rId23"/>
    <p:sldId id="316" r:id="rId24"/>
    <p:sldId id="287" r:id="rId25"/>
    <p:sldId id="292" r:id="rId26"/>
    <p:sldId id="299" r:id="rId27"/>
  </p:sldIdLst>
  <p:sldSz cx="12192000" cy="6858000"/>
  <p:notesSz cx="6858000" cy="9144000"/>
  <p:embeddedFontLst>
    <p:embeddedFont>
      <p:font typeface="Avenir Next LT Pro" panose="020B0504020202020204" pitchFamily="34" charset="0"/>
      <p:regular r:id="rId30"/>
      <p:bold r:id="rId31"/>
      <p:italic r:id="rId32"/>
      <p:boldItalic r:id="rId33"/>
    </p:embeddedFont>
    <p:embeddedFont>
      <p:font typeface="Speak Pro" panose="020B0504020101020102"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73" d="100"/>
          <a:sy n="73" d="100"/>
        </p:scale>
        <p:origin x="404" y="3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11/12/2024</a:t>
            </a:fld>
            <a:endParaRPr lang="en-US" dirty="0"/>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dirty="0"/>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11/12/2024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11/12/2024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11/12/2024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11/12/2024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11/12/2024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11/12/2024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11/12/2024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11/12/2024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11/12/2024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11/12/2024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11/12/2024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11/12/2024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11/12/2024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11/12/2024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11/12/2024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11/12/2024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11/12/2024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11/12/2024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11/12/2024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11/12/2024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11/12/2024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11/12/2024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11/12/2024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11/12/2024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11/12/2024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11/12/2024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11/12/2024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11/12/2024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11/12/2024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11/12/2024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11/12/2024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11/12/2024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11/12/2024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11/12/2024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11/12/2024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11/12/2024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Hospital Review </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812758" y="5844031"/>
            <a:ext cx="9144000" cy="601840"/>
          </a:xfrm>
        </p:spPr>
        <p:txBody>
          <a:bodyPr>
            <a:normAutofit/>
          </a:bodyPr>
          <a:lstStyle/>
          <a:p>
            <a:r>
              <a:rPr lang="en-US" dirty="0"/>
              <a:t>BIBIN LOUIS </a:t>
            </a:r>
          </a:p>
          <a:p>
            <a:endParaRPr lang="en-US"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2024</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Indulging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outbound patients attributes</a:t>
            </a:r>
          </a:p>
          <a:p>
            <a:pPr algn="just"/>
            <a:r>
              <a:rPr lang="en-US" dirty="0">
                <a:solidFill>
                  <a:schemeClr val="bg1"/>
                </a:solidFill>
              </a:rPr>
              <a:t>The data explains about the one to many relationship with Hospital Info and Patient. </a:t>
            </a:r>
          </a:p>
          <a:p>
            <a:pPr algn="just"/>
            <a:r>
              <a:rPr lang="en-US" dirty="0">
                <a:solidFill>
                  <a:schemeClr val="bg1"/>
                </a:solidFill>
              </a:rPr>
              <a:t>The factual implementation relies on the details connected with Patient, which stimulates a foreign key that is dependent to the Patient such as Payment_ID and Insurance_ID.</a:t>
            </a:r>
          </a:p>
        </p:txBody>
      </p:sp>
      <p:pic>
        <p:nvPicPr>
          <p:cNvPr id="7" name="Picture 6">
            <a:extLst>
              <a:ext uri="{FF2B5EF4-FFF2-40B4-BE49-F238E27FC236}">
                <a16:creationId xmlns:a16="http://schemas.microsoft.com/office/drawing/2014/main" id="{AEF03097-C12A-2C2D-CF10-F527C2630D36}"/>
              </a:ext>
            </a:extLst>
          </p:cNvPr>
          <p:cNvPicPr>
            <a:picLocks noChangeAspect="1"/>
          </p:cNvPicPr>
          <p:nvPr/>
        </p:nvPicPr>
        <p:blipFill>
          <a:blip r:embed="rId2"/>
          <a:stretch>
            <a:fillRect/>
          </a:stretch>
        </p:blipFill>
        <p:spPr>
          <a:xfrm>
            <a:off x="6409260" y="1643381"/>
            <a:ext cx="5660820" cy="3387634"/>
          </a:xfrm>
          <a:prstGeom prst="rect">
            <a:avLst/>
          </a:prstGeom>
        </p:spPr>
      </p:pic>
    </p:spTree>
    <p:extLst>
      <p:ext uri="{BB962C8B-B14F-4D97-AF65-F5344CB8AC3E}">
        <p14:creationId xmlns:p14="http://schemas.microsoft.com/office/powerpoint/2010/main" val="226112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Calculations</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HOSPITAL REVIEW</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11</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deriving performance oriented parameters.</a:t>
            </a:r>
          </a:p>
        </p:txBody>
      </p:sp>
    </p:spTree>
    <p:extLst>
      <p:ext uri="{BB962C8B-B14F-4D97-AF65-F5344CB8AC3E}">
        <p14:creationId xmlns:p14="http://schemas.microsoft.com/office/powerpoint/2010/main" val="3767412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Interpretation of Averages</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11425647" cy="405139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data explains the understanding with calculation:</a:t>
            </a:r>
          </a:p>
          <a:p>
            <a:pPr algn="just"/>
            <a:r>
              <a:rPr lang="en-US" dirty="0">
                <a:solidFill>
                  <a:schemeClr val="bg1"/>
                </a:solidFill>
              </a:rPr>
              <a:t>Average Rating = AVERAGE(Review[Rating (1-5)]). The code calculates the average rating by finding the average of the "Rating (1-5)" column in the "Review" data table.</a:t>
            </a:r>
          </a:p>
          <a:p>
            <a:pPr algn="just"/>
            <a:r>
              <a:rPr lang="en-US" dirty="0">
                <a:solidFill>
                  <a:schemeClr val="bg1"/>
                </a:solidFill>
              </a:rPr>
              <a:t>Average Renumeration = CALCULATE(AVERAGE(HospitalInfo[Renumeration])) This code uses DAX to calculate the average renumeration by applying the AVERAGE function to the "Renumeration" column in the "HospitalInfo" table, with the CALCULATE function providing context for the calculation . </a:t>
            </a:r>
          </a:p>
          <a:p>
            <a:pPr algn="just"/>
            <a:r>
              <a:rPr lang="en-US" dirty="0">
                <a:solidFill>
                  <a:schemeClr val="bg1"/>
                </a:solidFill>
              </a:rPr>
              <a:t>AveragePerTenure = AVERAGEX(VALUES(HospitalInfo[TotTenure]), CALCULATE(AVERAGE(Review[Rating (1-5)]))). This DAX code calculates the average rating per tenure by iterating through unique values of "TotTenure" in the "HospitalInfo" table and applying the average of "Rating (1-5)" from the "Review" table for each tenure value.</a:t>
            </a:r>
          </a:p>
        </p:txBody>
      </p:sp>
    </p:spTree>
    <p:extLst>
      <p:ext uri="{BB962C8B-B14F-4D97-AF65-F5344CB8AC3E}">
        <p14:creationId xmlns:p14="http://schemas.microsoft.com/office/powerpoint/2010/main" val="417599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Interpretation of Variables</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11425647" cy="405139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data explains the understanding with calculation:</a:t>
            </a:r>
          </a:p>
          <a:p>
            <a:pPr algn="just"/>
            <a:r>
              <a:rPr lang="en-US" dirty="0">
                <a:solidFill>
                  <a:schemeClr val="bg1"/>
                </a:solidFill>
              </a:rPr>
              <a:t>Mean Renumeration = GEOMEAN(HospitalInfo[Renumeration]). The GEOMEAN function is used to calculate the geometric mean of the "Renumeration" values within the "HospitalInfo" table. </a:t>
            </a:r>
          </a:p>
          <a:p>
            <a:pPr algn="just"/>
            <a:r>
              <a:rPr lang="en-US" dirty="0">
                <a:solidFill>
                  <a:schemeClr val="bg1"/>
                </a:solidFill>
              </a:rPr>
              <a:t>Patient Count = COUNT(HospitalInfo[PatientID]). The Patient Count is calculated by counting the occurrences of PatientID within the HospitalInfo table, providing the total number of patients in the dataset.</a:t>
            </a:r>
          </a:p>
          <a:p>
            <a:pPr algn="just"/>
            <a:r>
              <a:rPr lang="en-US" dirty="0">
                <a:solidFill>
                  <a:schemeClr val="bg1"/>
                </a:solidFill>
              </a:rPr>
              <a:t>ProfitMargin = CALCULATE(SUM(HospitalInfo[Renumeration]) - SUM(HospitalDesg[Expenditure])), The ProfitMargin is calculated by subtracting the total Expenditure from the total Renumeration, using the CALCULATE function to handle the context transition for the calculation.</a:t>
            </a:r>
          </a:p>
        </p:txBody>
      </p:sp>
    </p:spTree>
    <p:extLst>
      <p:ext uri="{BB962C8B-B14F-4D97-AF65-F5344CB8AC3E}">
        <p14:creationId xmlns:p14="http://schemas.microsoft.com/office/powerpoint/2010/main" val="3944256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Calculated Columns</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11390813" cy="436794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rPr>
              <a:t>The data explains the understanding with calculation:</a:t>
            </a:r>
          </a:p>
          <a:p>
            <a:pPr algn="just"/>
            <a:r>
              <a:rPr lang="en-US" sz="2400" dirty="0">
                <a:solidFill>
                  <a:schemeClr val="bg1"/>
                </a:solidFill>
              </a:rPr>
              <a:t>Quarter = ROUNDUP(HospitalInfo[Month Number]/3, 0). The Quarter is determined by dividing the Month Number by 3, then rounding up to the nearest whole number using the ROUNDUP function. This calculation assigns each month to its corresponding quarter. </a:t>
            </a:r>
          </a:p>
          <a:p>
            <a:pPr algn="just"/>
            <a:r>
              <a:rPr lang="en-US" sz="2400" dirty="0">
                <a:solidFill>
                  <a:schemeClr val="bg1"/>
                </a:solidFill>
              </a:rPr>
              <a:t>Renumeration = [TotTenure] * [PerDayCharge]. The Renumeration is derived by multiplying the TotTenure (total tenure) by the PerDayCharge, indicating that the overall renumeration is based on the total tenure and the daily charge.</a:t>
            </a:r>
          </a:p>
          <a:p>
            <a:pPr algn="just"/>
            <a:r>
              <a:rPr lang="en-US" sz="2400" dirty="0">
                <a:solidFill>
                  <a:schemeClr val="bg1"/>
                </a:solidFill>
              </a:rPr>
              <a:t>TotTenure = HospitalInfo[Discharge] - HospitalInfo[Admission]. The TotTenure is calculated by subtracting the Admission date from the Discharge date, providing the total duration of a patient's tenure at the hospital.</a:t>
            </a:r>
          </a:p>
          <a:p>
            <a:pPr algn="just"/>
            <a:r>
              <a:rPr lang="en-US" sz="2400" dirty="0">
                <a:solidFill>
                  <a:schemeClr val="bg1"/>
                </a:solidFill>
              </a:rPr>
              <a:t>Month Number = (12 * Year(HospitalInfo[Discharge]) + Month(HospitalInfo[Discharge])) - (12 * Year(Date(2023, 12, 1)) + Month(Date(2023, 12, 1))) + 82. This calculates the month number by mitigation a reference point such that it would have a series starting from 1. </a:t>
            </a:r>
          </a:p>
        </p:txBody>
      </p:sp>
    </p:spTree>
    <p:extLst>
      <p:ext uri="{BB962C8B-B14F-4D97-AF65-F5344CB8AC3E}">
        <p14:creationId xmlns:p14="http://schemas.microsoft.com/office/powerpoint/2010/main" val="372468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Analysis on Data</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HOSPITAL REVIEW</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data abbreviations with Analysis.</a:t>
            </a:r>
          </a:p>
        </p:txBody>
      </p:sp>
    </p:spTree>
    <p:extLst>
      <p:ext uri="{BB962C8B-B14F-4D97-AF65-F5344CB8AC3E}">
        <p14:creationId xmlns:p14="http://schemas.microsoft.com/office/powerpoint/2010/main" val="363937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Profit Margin and Patient Count by Ownership Type</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Analyzing the profit Cap</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938213" y="2351753"/>
            <a:ext cx="5157787" cy="823912"/>
          </a:xfrm>
        </p:spPr>
        <p:txBody>
          <a:bodyPr/>
          <a:lstStyle/>
          <a:p>
            <a:r>
              <a:rPr lang="en-US" dirty="0"/>
              <a:t>Profit Margin</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688228" cy="2667609"/>
          </a:xfrm>
        </p:spPr>
        <p:txBody>
          <a:bodyPr>
            <a:normAutofit/>
          </a:bodyPr>
          <a:lstStyle/>
          <a:p>
            <a:pPr marL="285750" indent="-285750" algn="just">
              <a:buFont typeface="Arial" panose="020B0604020202020204" pitchFamily="34" charset="0"/>
              <a:buChar char="•"/>
            </a:pPr>
            <a:r>
              <a:rPr lang="en-US" sz="1400" dirty="0"/>
              <a:t>The chart depicts an L-shaped curve correlating ownership type and profit margin and highlights gender-based customer contributions.</a:t>
            </a:r>
          </a:p>
          <a:p>
            <a:pPr marL="285750" indent="-285750" algn="just">
              <a:buFont typeface="Arial" panose="020B0604020202020204" pitchFamily="34" charset="0"/>
              <a:buChar char="•"/>
            </a:pPr>
            <a:r>
              <a:rPr lang="en-US" sz="1400" dirty="0"/>
              <a:t>Men are the primary customers, contributing up to 0.63 million profit margin in Limited Liability Companies, declining over time.</a:t>
            </a:r>
          </a:p>
          <a:p>
            <a:pPr marL="285750" indent="-285750" algn="just">
              <a:buFont typeface="Arial" panose="020B0604020202020204" pitchFamily="34" charset="0"/>
              <a:buChar char="•"/>
            </a:pPr>
            <a:r>
              <a:rPr lang="en-US" sz="1400" dirty="0"/>
              <a:t>Women and other communities are secondary customers, contributing 0.37 and 0.35 million profit margin respectively, with similar declining trends.</a:t>
            </a:r>
          </a:p>
          <a:p>
            <a:pPr marL="285750" indent="-285750" algn="just">
              <a:buFont typeface="Arial" panose="020B0604020202020204" pitchFamily="34" charset="0"/>
              <a:buChar char="•"/>
            </a:pPr>
            <a:r>
              <a:rPr lang="en-US" sz="1400" dirty="0"/>
              <a:t>The analysis suggests investing more in Limited Liability Companies for higher profit margins.</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p:txBody>
          <a:bodyPr/>
          <a:lstStyle/>
          <a:p>
            <a:r>
              <a:rPr lang="en-US" dirty="0"/>
              <a:t>Profit Margin with respect to Ownership Type</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2024</a:t>
            </a:r>
          </a:p>
        </p:txBody>
      </p:sp>
      <p:pic>
        <p:nvPicPr>
          <p:cNvPr id="15" name="Content Placeholder 14">
            <a:extLst>
              <a:ext uri="{FF2B5EF4-FFF2-40B4-BE49-F238E27FC236}">
                <a16:creationId xmlns:a16="http://schemas.microsoft.com/office/drawing/2014/main" id="{D9B78520-B1E1-6902-F053-B9A05613723B}"/>
              </a:ext>
            </a:extLst>
          </p:cNvPr>
          <p:cNvPicPr>
            <a:picLocks noGrp="1" noChangeAspect="1"/>
          </p:cNvPicPr>
          <p:nvPr>
            <p:ph sz="quarter" idx="4"/>
          </p:nvPr>
        </p:nvPicPr>
        <p:blipFill>
          <a:blip r:embed="rId2"/>
          <a:stretch>
            <a:fillRect/>
          </a:stretch>
        </p:blipFill>
        <p:spPr>
          <a:xfrm>
            <a:off x="5747657" y="2462854"/>
            <a:ext cx="6416794" cy="3741516"/>
          </a:xfrm>
        </p:spPr>
      </p:pic>
    </p:spTree>
    <p:extLst>
      <p:ext uri="{BB962C8B-B14F-4D97-AF65-F5344CB8AC3E}">
        <p14:creationId xmlns:p14="http://schemas.microsoft.com/office/powerpoint/2010/main" val="34404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D65A-E758-7E34-139A-19F407B72F43}"/>
              </a:ext>
            </a:extLst>
          </p:cNvPr>
          <p:cNvSpPr>
            <a:spLocks noGrp="1"/>
          </p:cNvSpPr>
          <p:nvPr>
            <p:ph type="title"/>
          </p:nvPr>
        </p:nvSpPr>
        <p:spPr/>
        <p:txBody>
          <a:bodyPr/>
          <a:lstStyle/>
          <a:p>
            <a:r>
              <a:rPr lang="en-US" dirty="0"/>
              <a:t>Renumeration with regards to patient</a:t>
            </a:r>
          </a:p>
        </p:txBody>
      </p:sp>
      <p:sp>
        <p:nvSpPr>
          <p:cNvPr id="3" name="Footer Placeholder 2">
            <a:extLst>
              <a:ext uri="{FF2B5EF4-FFF2-40B4-BE49-F238E27FC236}">
                <a16:creationId xmlns:a16="http://schemas.microsoft.com/office/drawing/2014/main" id="{19C76F2B-130D-7129-73E6-B9A8E07D5F12}"/>
              </a:ext>
            </a:extLst>
          </p:cNvPr>
          <p:cNvSpPr>
            <a:spLocks noGrp="1"/>
          </p:cNvSpPr>
          <p:nvPr>
            <p:ph type="ftr" sz="quarter" idx="11"/>
          </p:nvPr>
        </p:nvSpPr>
        <p:spPr/>
        <p:txBody>
          <a:bodyPr/>
          <a:lstStyle/>
          <a:p>
            <a:r>
              <a:rPr lang="en-US" dirty="0"/>
              <a:t>Profit Margin</a:t>
            </a:r>
          </a:p>
        </p:txBody>
      </p:sp>
      <p:sp>
        <p:nvSpPr>
          <p:cNvPr id="4" name="Slide Number Placeholder 3">
            <a:extLst>
              <a:ext uri="{FF2B5EF4-FFF2-40B4-BE49-F238E27FC236}">
                <a16:creationId xmlns:a16="http://schemas.microsoft.com/office/drawing/2014/main" id="{CE3F63B3-7F2A-E1EA-8271-7DD2409825B6}"/>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5" name="Text Placeholder 4">
            <a:extLst>
              <a:ext uri="{FF2B5EF4-FFF2-40B4-BE49-F238E27FC236}">
                <a16:creationId xmlns:a16="http://schemas.microsoft.com/office/drawing/2014/main" id="{F1681FC7-9E65-787C-D4B5-A46A41C8484B}"/>
              </a:ext>
            </a:extLst>
          </p:cNvPr>
          <p:cNvSpPr>
            <a:spLocks noGrp="1"/>
          </p:cNvSpPr>
          <p:nvPr>
            <p:ph type="body" sz="quarter" idx="14"/>
          </p:nvPr>
        </p:nvSpPr>
        <p:spPr/>
        <p:txBody>
          <a:bodyPr/>
          <a:lstStyle/>
          <a:p>
            <a:r>
              <a:rPr lang="en-US" dirty="0"/>
              <a:t>2024</a:t>
            </a:r>
          </a:p>
        </p:txBody>
      </p:sp>
      <p:pic>
        <p:nvPicPr>
          <p:cNvPr id="7" name="Content Placeholder 11">
            <a:extLst>
              <a:ext uri="{FF2B5EF4-FFF2-40B4-BE49-F238E27FC236}">
                <a16:creationId xmlns:a16="http://schemas.microsoft.com/office/drawing/2014/main" id="{0E52CC8E-D485-A50D-F919-28EF412B9E3C}"/>
              </a:ext>
            </a:extLst>
          </p:cNvPr>
          <p:cNvPicPr>
            <a:picLocks noChangeAspect="1"/>
          </p:cNvPicPr>
          <p:nvPr/>
        </p:nvPicPr>
        <p:blipFill>
          <a:blip r:embed="rId2"/>
          <a:stretch>
            <a:fillRect/>
          </a:stretch>
        </p:blipFill>
        <p:spPr>
          <a:xfrm>
            <a:off x="6231730" y="2728147"/>
            <a:ext cx="5690303" cy="3370573"/>
          </a:xfrm>
          <a:prstGeom prst="rect">
            <a:avLst/>
          </a:prstGeom>
        </p:spPr>
      </p:pic>
      <p:sp>
        <p:nvSpPr>
          <p:cNvPr id="9" name="Text Placeholder 6">
            <a:extLst>
              <a:ext uri="{FF2B5EF4-FFF2-40B4-BE49-F238E27FC236}">
                <a16:creationId xmlns:a16="http://schemas.microsoft.com/office/drawing/2014/main" id="{29556318-C77A-FC45-A043-FD3B0E3D95E6}"/>
              </a:ext>
            </a:extLst>
          </p:cNvPr>
          <p:cNvSpPr txBox="1">
            <a:spLocks/>
          </p:cNvSpPr>
          <p:nvPr/>
        </p:nvSpPr>
        <p:spPr>
          <a:xfrm>
            <a:off x="6205781" y="1684032"/>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2"/>
                </a:solidFill>
              </a:rPr>
              <a:t>Renumeration with respect to patient type.</a:t>
            </a:r>
          </a:p>
        </p:txBody>
      </p:sp>
      <p:sp>
        <p:nvSpPr>
          <p:cNvPr id="10" name="Content Placeholder 3">
            <a:extLst>
              <a:ext uri="{FF2B5EF4-FFF2-40B4-BE49-F238E27FC236}">
                <a16:creationId xmlns:a16="http://schemas.microsoft.com/office/drawing/2014/main" id="{EED49A72-3E98-EC6F-1017-48E48CA5FE39}"/>
              </a:ext>
            </a:extLst>
          </p:cNvPr>
          <p:cNvSpPr txBox="1">
            <a:spLocks/>
          </p:cNvSpPr>
          <p:nvPr/>
        </p:nvSpPr>
        <p:spPr>
          <a:xfrm>
            <a:off x="407312" y="1836497"/>
            <a:ext cx="5574463" cy="43510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400" dirty="0">
                <a:solidFill>
                  <a:schemeClr val="bg1"/>
                </a:solidFill>
              </a:rPr>
              <a:t>Renumeration doubles in the 5th quarter, reaching 60k from 40k, correlating with stable discharge counts of 10 to 14.</a:t>
            </a:r>
          </a:p>
          <a:p>
            <a:pPr marL="285750" indent="-285750" algn="just">
              <a:buFont typeface="Arial" panose="020B0604020202020204" pitchFamily="34" charset="0"/>
              <a:buChar char="•"/>
            </a:pPr>
            <a:r>
              <a:rPr lang="en-US" sz="1400" dirty="0">
                <a:solidFill>
                  <a:schemeClr val="bg1"/>
                </a:solidFill>
              </a:rPr>
              <a:t>Antidepressant coverage starts at 13k Euros in Q1, decreases to 6k in Q9, while diabetes scales up by 244% in Q10.</a:t>
            </a:r>
          </a:p>
          <a:p>
            <a:pPr marL="285750" indent="-285750" algn="just">
              <a:buFont typeface="Arial" panose="020B0604020202020204" pitchFamily="34" charset="0"/>
              <a:buChar char="•"/>
            </a:pPr>
            <a:r>
              <a:rPr lang="en-US" sz="1400" dirty="0">
                <a:solidFill>
                  <a:schemeClr val="bg1"/>
                </a:solidFill>
              </a:rPr>
              <a:t>Insomnia sees a 147.85% increase in Q5, then decreases to 14% before rising to 57%. Common cold shows a 197% increase.</a:t>
            </a:r>
          </a:p>
          <a:p>
            <a:pPr marL="285750" indent="-285750" algn="just">
              <a:buFont typeface="Arial" panose="020B0604020202020204" pitchFamily="34" charset="0"/>
              <a:buChar char="•"/>
            </a:pPr>
            <a:r>
              <a:rPr lang="en-US" sz="1400" dirty="0">
                <a:solidFill>
                  <a:schemeClr val="bg1"/>
                </a:solidFill>
              </a:rPr>
              <a:t>Antibiotic use rises by 87.6%, raising concerns about excessive use, while antidepressant decreases by 66% in Q12.</a:t>
            </a:r>
          </a:p>
          <a:p>
            <a:pPr marL="285750" indent="-285750" algn="just">
              <a:buFont typeface="Arial" panose="020B0604020202020204" pitchFamily="34" charset="0"/>
              <a:buChar char="•"/>
            </a:pPr>
            <a:r>
              <a:rPr lang="en-US" sz="1400" dirty="0">
                <a:solidFill>
                  <a:schemeClr val="bg1"/>
                </a:solidFill>
              </a:rPr>
              <a:t>Antacid use surges by 274% from Q15 to 25, fever cases increase by 139%, and pain relief escalates by 221% from Q17 to 25.</a:t>
            </a:r>
          </a:p>
          <a:p>
            <a:pPr marL="285750" indent="-285750" algn="just">
              <a:buFont typeface="Arial" panose="020B0604020202020204" pitchFamily="34" charset="0"/>
              <a:buChar char="•"/>
            </a:pPr>
            <a:r>
              <a:rPr lang="en-US" sz="1400" dirty="0">
                <a:solidFill>
                  <a:schemeClr val="bg1"/>
                </a:solidFill>
              </a:rPr>
              <a:t>Allergies decrease by 42.36% in Q24, while fever sees a 127% increase, impacting renumeration despite decreasing discharge counts.</a:t>
            </a:r>
          </a:p>
          <a:p>
            <a:pPr marL="285750" indent="-285750" algn="just">
              <a:buFont typeface="Arial" panose="020B0604020202020204" pitchFamily="34" charset="0"/>
              <a:buChar char="•"/>
            </a:pPr>
            <a:r>
              <a:rPr lang="en-US" sz="1400" dirty="0">
                <a:solidFill>
                  <a:schemeClr val="bg1"/>
                </a:solidFill>
              </a:rPr>
              <a:t>The data analysis reveals significant trends in renumeration and medication usage over different quarters. Renumeration spikes in the 5th quarter, correlated with consistent discharge counts. Medication use fluctuates, with notable changes in antidepressant, diabetes, insomnia, common cold, antibiotics, antacid, fever, pain relief, and allergies, showing varying impacts on hospital renumeration. These insights highlight the complex interplay between treatment patterns, patient conditions, and financial.</a:t>
            </a:r>
          </a:p>
        </p:txBody>
      </p:sp>
    </p:spTree>
    <p:extLst>
      <p:ext uri="{BB962C8B-B14F-4D97-AF65-F5344CB8AC3E}">
        <p14:creationId xmlns:p14="http://schemas.microsoft.com/office/powerpoint/2010/main" val="204258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1BC1-1DCB-D6AF-D6DD-14DCC635F3E7}"/>
              </a:ext>
            </a:extLst>
          </p:cNvPr>
          <p:cNvSpPr>
            <a:spLocks noGrp="1"/>
          </p:cNvSpPr>
          <p:nvPr>
            <p:ph type="title"/>
          </p:nvPr>
        </p:nvSpPr>
        <p:spPr/>
        <p:txBody>
          <a:bodyPr/>
          <a:lstStyle/>
          <a:p>
            <a:r>
              <a:rPr lang="en-US" dirty="0"/>
              <a:t>Usage and Statistics</a:t>
            </a:r>
          </a:p>
        </p:txBody>
      </p:sp>
      <p:sp>
        <p:nvSpPr>
          <p:cNvPr id="3" name="Footer Placeholder 2">
            <a:extLst>
              <a:ext uri="{FF2B5EF4-FFF2-40B4-BE49-F238E27FC236}">
                <a16:creationId xmlns:a16="http://schemas.microsoft.com/office/drawing/2014/main" id="{C9FAF18F-DBB8-46F7-84DC-E784B2E2C9E1}"/>
              </a:ext>
            </a:extLst>
          </p:cNvPr>
          <p:cNvSpPr>
            <a:spLocks noGrp="1"/>
          </p:cNvSpPr>
          <p:nvPr>
            <p:ph type="ftr" sz="quarter" idx="11"/>
          </p:nvPr>
        </p:nvSpPr>
        <p:spPr/>
        <p:txBody>
          <a:bodyPr/>
          <a:lstStyle/>
          <a:p>
            <a:r>
              <a:rPr lang="en-US" dirty="0"/>
              <a:t>Usage and Statistical Understanding.</a:t>
            </a:r>
          </a:p>
        </p:txBody>
      </p:sp>
      <p:sp>
        <p:nvSpPr>
          <p:cNvPr id="4" name="Slide Number Placeholder 3">
            <a:extLst>
              <a:ext uri="{FF2B5EF4-FFF2-40B4-BE49-F238E27FC236}">
                <a16:creationId xmlns:a16="http://schemas.microsoft.com/office/drawing/2014/main" id="{DA60EDCD-3767-CA81-D309-E4721F65FD4F}"/>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5" name="Text Placeholder 4">
            <a:extLst>
              <a:ext uri="{FF2B5EF4-FFF2-40B4-BE49-F238E27FC236}">
                <a16:creationId xmlns:a16="http://schemas.microsoft.com/office/drawing/2014/main" id="{870D0DE0-23E1-AB45-3D5E-58B0B50CE5B2}"/>
              </a:ext>
            </a:extLst>
          </p:cNvPr>
          <p:cNvSpPr>
            <a:spLocks noGrp="1"/>
          </p:cNvSpPr>
          <p:nvPr>
            <p:ph type="body" sz="quarter" idx="14"/>
          </p:nvPr>
        </p:nvSpPr>
        <p:spPr/>
        <p:txBody>
          <a:bodyPr/>
          <a:lstStyle/>
          <a:p>
            <a:r>
              <a:rPr lang="en-US" dirty="0"/>
              <a:t>2024</a:t>
            </a:r>
          </a:p>
        </p:txBody>
      </p:sp>
      <p:pic>
        <p:nvPicPr>
          <p:cNvPr id="8" name="Picture 7">
            <a:extLst>
              <a:ext uri="{FF2B5EF4-FFF2-40B4-BE49-F238E27FC236}">
                <a16:creationId xmlns:a16="http://schemas.microsoft.com/office/drawing/2014/main" id="{13177C9A-2FAA-A87D-D8F8-809779080A12}"/>
              </a:ext>
            </a:extLst>
          </p:cNvPr>
          <p:cNvPicPr>
            <a:picLocks noChangeAspect="1"/>
          </p:cNvPicPr>
          <p:nvPr/>
        </p:nvPicPr>
        <p:blipFill>
          <a:blip r:embed="rId2"/>
          <a:stretch>
            <a:fillRect/>
          </a:stretch>
        </p:blipFill>
        <p:spPr>
          <a:xfrm>
            <a:off x="4834796" y="1579637"/>
            <a:ext cx="7207620" cy="3479979"/>
          </a:xfrm>
          <a:prstGeom prst="rect">
            <a:avLst/>
          </a:prstGeom>
        </p:spPr>
      </p:pic>
      <p:sp>
        <p:nvSpPr>
          <p:cNvPr id="9" name="Content Placeholder 3">
            <a:extLst>
              <a:ext uri="{FF2B5EF4-FFF2-40B4-BE49-F238E27FC236}">
                <a16:creationId xmlns:a16="http://schemas.microsoft.com/office/drawing/2014/main" id="{F390E95B-B590-5F59-6D33-29BD1D1F1A48}"/>
              </a:ext>
            </a:extLst>
          </p:cNvPr>
          <p:cNvSpPr txBox="1">
            <a:spLocks/>
          </p:cNvSpPr>
          <p:nvPr/>
        </p:nvSpPr>
        <p:spPr>
          <a:xfrm>
            <a:off x="315650" y="1579637"/>
            <a:ext cx="4447939" cy="468182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800" dirty="0">
                <a:solidFill>
                  <a:schemeClr val="bg1"/>
                </a:solidFill>
              </a:rPr>
              <a:t>The major usage for patient check-ups includes antacid, cough, fever, antibiotic, and allergies, constituting 13.67%, 13%, 12.33%, 10.67% and 8.67%, 8.33%, 7.33%, and 6.77% for pain relief, hypertension, diabetes, insomnia, and antidepressant.</a:t>
            </a:r>
          </a:p>
          <a:p>
            <a:pPr marL="285750" indent="-285750" algn="just">
              <a:buFont typeface="Arial" panose="020B0604020202020204" pitchFamily="34" charset="0"/>
              <a:buChar char="•"/>
            </a:pPr>
            <a:r>
              <a:rPr lang="en-US" sz="1800" dirty="0">
                <a:solidFill>
                  <a:schemeClr val="bg1"/>
                </a:solidFill>
              </a:rPr>
              <a:t>Patient count provides insights into population health trends, with major contributions in 2018 (14.22%), 2019 (18.18%), 2020 (15.75%), and 2021 (18.24%), followed by a dip in 2022 (16.96%) and 2023 (5.75%).</a:t>
            </a:r>
          </a:p>
          <a:p>
            <a:pPr marL="285750" indent="-285750" algn="just">
              <a:buFont typeface="Arial" panose="020B0604020202020204" pitchFamily="34" charset="0"/>
              <a:buChar char="•"/>
            </a:pPr>
            <a:r>
              <a:rPr lang="en-US" sz="1800" dirty="0">
                <a:solidFill>
                  <a:schemeClr val="bg1"/>
                </a:solidFill>
              </a:rPr>
              <a:t>Indicates evolving population health patterns in recent years. Moreover, Antacid, cough fever are most commonly seen medications been provided thus it is clearly indicating that we should have ample amount of experts to tackle it across the population. </a:t>
            </a:r>
          </a:p>
          <a:p>
            <a:pPr marL="285750" indent="-285750" algn="just">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124477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A015-EBB6-79E7-CA78-CBB0A76485D6}"/>
              </a:ext>
            </a:extLst>
          </p:cNvPr>
          <p:cNvSpPr>
            <a:spLocks noGrp="1"/>
          </p:cNvSpPr>
          <p:nvPr>
            <p:ph type="title"/>
          </p:nvPr>
        </p:nvSpPr>
        <p:spPr>
          <a:xfrm>
            <a:off x="928800" y="472823"/>
            <a:ext cx="9765326" cy="842172"/>
          </a:xfrm>
        </p:spPr>
        <p:txBody>
          <a:bodyPr/>
          <a:lstStyle/>
          <a:p>
            <a:r>
              <a:rPr lang="en-US" dirty="0"/>
              <a:t>Key Influencers</a:t>
            </a:r>
          </a:p>
        </p:txBody>
      </p:sp>
      <p:sp>
        <p:nvSpPr>
          <p:cNvPr id="3" name="Footer Placeholder 2">
            <a:extLst>
              <a:ext uri="{FF2B5EF4-FFF2-40B4-BE49-F238E27FC236}">
                <a16:creationId xmlns:a16="http://schemas.microsoft.com/office/drawing/2014/main" id="{F14A5366-C26A-82FB-FF88-C28FCF33D539}"/>
              </a:ext>
            </a:extLst>
          </p:cNvPr>
          <p:cNvSpPr>
            <a:spLocks noGrp="1"/>
          </p:cNvSpPr>
          <p:nvPr>
            <p:ph type="ftr" sz="quarter" idx="11"/>
          </p:nvPr>
        </p:nvSpPr>
        <p:spPr/>
        <p:txBody>
          <a:bodyPr/>
          <a:lstStyle/>
          <a:p>
            <a:r>
              <a:rPr lang="en-US" dirty="0"/>
              <a:t>Key Influencers</a:t>
            </a:r>
          </a:p>
        </p:txBody>
      </p:sp>
      <p:sp>
        <p:nvSpPr>
          <p:cNvPr id="4" name="Slide Number Placeholder 3">
            <a:extLst>
              <a:ext uri="{FF2B5EF4-FFF2-40B4-BE49-F238E27FC236}">
                <a16:creationId xmlns:a16="http://schemas.microsoft.com/office/drawing/2014/main" id="{3E41941F-2249-06D9-7F45-60AF2296DE29}"/>
              </a:ext>
            </a:extLst>
          </p:cNvPr>
          <p:cNvSpPr>
            <a:spLocks noGrp="1"/>
          </p:cNvSpPr>
          <p:nvPr>
            <p:ph type="sldNum" sz="quarter" idx="12"/>
          </p:nvPr>
        </p:nvSpPr>
        <p:spPr/>
        <p:txBody>
          <a:bodyPr/>
          <a:lstStyle/>
          <a:p>
            <a:fld id="{95CBEC59-7FF9-4688-98DF-89832A0C9025}" type="slidenum">
              <a:rPr lang="en-US" smtClean="0"/>
              <a:t>19</a:t>
            </a:fld>
            <a:endParaRPr lang="en-US" dirty="0"/>
          </a:p>
        </p:txBody>
      </p:sp>
      <p:sp>
        <p:nvSpPr>
          <p:cNvPr id="5" name="Text Placeholder 4">
            <a:extLst>
              <a:ext uri="{FF2B5EF4-FFF2-40B4-BE49-F238E27FC236}">
                <a16:creationId xmlns:a16="http://schemas.microsoft.com/office/drawing/2014/main" id="{4C0BA191-20DC-73A7-1D43-B8D454E4CA8A}"/>
              </a:ext>
            </a:extLst>
          </p:cNvPr>
          <p:cNvSpPr>
            <a:spLocks noGrp="1"/>
          </p:cNvSpPr>
          <p:nvPr>
            <p:ph type="body" sz="quarter" idx="14"/>
          </p:nvPr>
        </p:nvSpPr>
        <p:spPr/>
        <p:txBody>
          <a:bodyPr/>
          <a:lstStyle/>
          <a:p>
            <a:r>
              <a:rPr lang="en-US" dirty="0"/>
              <a:t>2024</a:t>
            </a:r>
          </a:p>
        </p:txBody>
      </p:sp>
      <p:pic>
        <p:nvPicPr>
          <p:cNvPr id="12" name="Picture 11">
            <a:extLst>
              <a:ext uri="{FF2B5EF4-FFF2-40B4-BE49-F238E27FC236}">
                <a16:creationId xmlns:a16="http://schemas.microsoft.com/office/drawing/2014/main" id="{AF72084D-4407-138C-A17A-15A59F1D01F6}"/>
              </a:ext>
            </a:extLst>
          </p:cNvPr>
          <p:cNvPicPr>
            <a:picLocks noChangeAspect="1"/>
          </p:cNvPicPr>
          <p:nvPr/>
        </p:nvPicPr>
        <p:blipFill>
          <a:blip r:embed="rId2"/>
          <a:stretch>
            <a:fillRect/>
          </a:stretch>
        </p:blipFill>
        <p:spPr>
          <a:xfrm>
            <a:off x="4931406" y="2030710"/>
            <a:ext cx="7188569" cy="3924502"/>
          </a:xfrm>
          <a:prstGeom prst="rect">
            <a:avLst/>
          </a:prstGeom>
        </p:spPr>
      </p:pic>
      <p:sp>
        <p:nvSpPr>
          <p:cNvPr id="14" name="Content Placeholder 3">
            <a:extLst>
              <a:ext uri="{FF2B5EF4-FFF2-40B4-BE49-F238E27FC236}">
                <a16:creationId xmlns:a16="http://schemas.microsoft.com/office/drawing/2014/main" id="{1CDDE950-3ED2-437C-38B6-697C4040A435}"/>
              </a:ext>
            </a:extLst>
          </p:cNvPr>
          <p:cNvSpPr txBox="1">
            <a:spLocks/>
          </p:cNvSpPr>
          <p:nvPr/>
        </p:nvSpPr>
        <p:spPr>
          <a:xfrm>
            <a:off x="315650" y="1579637"/>
            <a:ext cx="4447939" cy="4681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800" dirty="0">
                <a:solidFill>
                  <a:schemeClr val="bg1"/>
                </a:solidFill>
              </a:rPr>
              <a:t>The Per day charge increases by 200% with rating, but then declines by 33.33%, revealing an inverse relationship, likely indicating service-oriented remarks.</a:t>
            </a:r>
          </a:p>
          <a:p>
            <a:pPr marL="285750" indent="-285750" algn="just">
              <a:buFont typeface="Arial" panose="020B0604020202020204" pitchFamily="34" charset="0"/>
              <a:buChar char="•"/>
            </a:pPr>
            <a:r>
              <a:rPr lang="en-US" sz="1800" dirty="0">
                <a:solidFill>
                  <a:schemeClr val="bg1"/>
                </a:solidFill>
              </a:rPr>
              <a:t>Average Per Tenure rises proportionally with rating, suggesting a positive correlation between tenure and patient satisfaction.</a:t>
            </a:r>
          </a:p>
          <a:p>
            <a:pPr marL="285750" indent="-285750" algn="just">
              <a:buFont typeface="Arial" panose="020B0604020202020204" pitchFamily="34" charset="0"/>
              <a:buChar char="•"/>
            </a:pPr>
            <a:r>
              <a:rPr lang="en-US" sz="1800" dirty="0">
                <a:solidFill>
                  <a:schemeClr val="bg1"/>
                </a:solidFill>
              </a:rPr>
              <a:t>Hospitals admitting more patients receive higher ratings, reflecting a positive patient experience leading to higher ratings.</a:t>
            </a:r>
          </a:p>
          <a:p>
            <a:pPr marL="285750" indent="-285750" algn="just">
              <a:buFont typeface="Arial" panose="020B0604020202020204" pitchFamily="34" charset="0"/>
              <a:buChar char="•"/>
            </a:pPr>
            <a:r>
              <a:rPr lang="en-US" sz="1800" dirty="0">
                <a:solidFill>
                  <a:schemeClr val="bg1"/>
                </a:solidFill>
              </a:rPr>
              <a:t>Diabetes, Insomnia, and Antacid treatments are associated with higher standard ratings (21.43%, 21.43%, and 19.05%), while Fever, Antibiotics, Cough, and Antidepressant receive lower ratings (7% to 11%).</a:t>
            </a:r>
          </a:p>
        </p:txBody>
      </p:sp>
    </p:spTree>
    <p:extLst>
      <p:ext uri="{BB962C8B-B14F-4D97-AF65-F5344CB8AC3E}">
        <p14:creationId xmlns:p14="http://schemas.microsoft.com/office/powerpoint/2010/main" val="8880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Specifics</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766561" y="618309"/>
            <a:ext cx="4389119" cy="5402357"/>
          </a:xfrm>
        </p:spPr>
        <p:txBody>
          <a:bodyPr>
            <a:normAutofit fontScale="92500"/>
          </a:bodyPr>
          <a:lstStyle/>
          <a:p>
            <a:pPr algn="just"/>
            <a:r>
              <a:rPr lang="en-US" sz="2600" dirty="0"/>
              <a:t>The analysis focuses on remuneration of doctors and staff, profit margins of the hospital, usage of medical equipment and resources, key influencers like government policies and insurance companies, and reviews and feedback from patients on services, treatment outcomes and experience. It helps hospitals understand strengths, weaknesses and scope for improvements from both financial and patient care perspectives.</a:t>
            </a:r>
          </a:p>
          <a:p>
            <a:pPr algn="just"/>
            <a:endParaRPr lang="en-US" dirty="0"/>
          </a:p>
          <a:p>
            <a:pPr algn="just"/>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Understanding</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normAutofit fontScale="92500" lnSpcReduction="10000"/>
          </a:bodyPr>
          <a:lstStyle/>
          <a:p>
            <a:r>
              <a:rPr lang="en-US" dirty="0"/>
              <a:t>Defining purpose and focus of the analysis.</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137292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A015-EBB6-79E7-CA78-CBB0A76485D6}"/>
              </a:ext>
            </a:extLst>
          </p:cNvPr>
          <p:cNvSpPr>
            <a:spLocks noGrp="1"/>
          </p:cNvSpPr>
          <p:nvPr>
            <p:ph type="title"/>
          </p:nvPr>
        </p:nvSpPr>
        <p:spPr>
          <a:xfrm>
            <a:off x="928800" y="472823"/>
            <a:ext cx="9765326" cy="842172"/>
          </a:xfrm>
        </p:spPr>
        <p:txBody>
          <a:bodyPr/>
          <a:lstStyle/>
          <a:p>
            <a:r>
              <a:rPr lang="en-US" dirty="0"/>
              <a:t>Patient Dynamics</a:t>
            </a:r>
          </a:p>
        </p:txBody>
      </p:sp>
      <p:sp>
        <p:nvSpPr>
          <p:cNvPr id="3" name="Footer Placeholder 2">
            <a:extLst>
              <a:ext uri="{FF2B5EF4-FFF2-40B4-BE49-F238E27FC236}">
                <a16:creationId xmlns:a16="http://schemas.microsoft.com/office/drawing/2014/main" id="{F14A5366-C26A-82FB-FF88-C28FCF33D539}"/>
              </a:ext>
            </a:extLst>
          </p:cNvPr>
          <p:cNvSpPr>
            <a:spLocks noGrp="1"/>
          </p:cNvSpPr>
          <p:nvPr>
            <p:ph type="ftr" sz="quarter" idx="11"/>
          </p:nvPr>
        </p:nvSpPr>
        <p:spPr/>
        <p:txBody>
          <a:bodyPr/>
          <a:lstStyle/>
          <a:p>
            <a:r>
              <a:rPr lang="en-US" dirty="0"/>
              <a:t>Patient</a:t>
            </a:r>
          </a:p>
        </p:txBody>
      </p:sp>
      <p:sp>
        <p:nvSpPr>
          <p:cNvPr id="4" name="Slide Number Placeholder 3">
            <a:extLst>
              <a:ext uri="{FF2B5EF4-FFF2-40B4-BE49-F238E27FC236}">
                <a16:creationId xmlns:a16="http://schemas.microsoft.com/office/drawing/2014/main" id="{3E41941F-2249-06D9-7F45-60AF2296DE29}"/>
              </a:ext>
            </a:extLst>
          </p:cNvPr>
          <p:cNvSpPr>
            <a:spLocks noGrp="1"/>
          </p:cNvSpPr>
          <p:nvPr>
            <p:ph type="sldNum" sz="quarter" idx="12"/>
          </p:nvPr>
        </p:nvSpPr>
        <p:spPr/>
        <p:txBody>
          <a:bodyPr/>
          <a:lstStyle/>
          <a:p>
            <a:fld id="{95CBEC59-7FF9-4688-98DF-89832A0C9025}" type="slidenum">
              <a:rPr lang="en-US" smtClean="0"/>
              <a:t>20</a:t>
            </a:fld>
            <a:endParaRPr lang="en-US" dirty="0"/>
          </a:p>
        </p:txBody>
      </p:sp>
      <p:sp>
        <p:nvSpPr>
          <p:cNvPr id="5" name="Text Placeholder 4">
            <a:extLst>
              <a:ext uri="{FF2B5EF4-FFF2-40B4-BE49-F238E27FC236}">
                <a16:creationId xmlns:a16="http://schemas.microsoft.com/office/drawing/2014/main" id="{4C0BA191-20DC-73A7-1D43-B8D454E4CA8A}"/>
              </a:ext>
            </a:extLst>
          </p:cNvPr>
          <p:cNvSpPr>
            <a:spLocks noGrp="1"/>
          </p:cNvSpPr>
          <p:nvPr>
            <p:ph type="body" sz="quarter" idx="14"/>
          </p:nvPr>
        </p:nvSpPr>
        <p:spPr/>
        <p:txBody>
          <a:bodyPr/>
          <a:lstStyle/>
          <a:p>
            <a:r>
              <a:rPr lang="en-US" dirty="0"/>
              <a:t>2024</a:t>
            </a:r>
          </a:p>
        </p:txBody>
      </p:sp>
      <p:sp>
        <p:nvSpPr>
          <p:cNvPr id="14" name="Content Placeholder 3">
            <a:extLst>
              <a:ext uri="{FF2B5EF4-FFF2-40B4-BE49-F238E27FC236}">
                <a16:creationId xmlns:a16="http://schemas.microsoft.com/office/drawing/2014/main" id="{1CDDE950-3ED2-437C-38B6-697C4040A435}"/>
              </a:ext>
            </a:extLst>
          </p:cNvPr>
          <p:cNvSpPr txBox="1">
            <a:spLocks/>
          </p:cNvSpPr>
          <p:nvPr/>
        </p:nvSpPr>
        <p:spPr>
          <a:xfrm>
            <a:off x="315650" y="1579637"/>
            <a:ext cx="4447939" cy="4681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2000" dirty="0">
                <a:solidFill>
                  <a:schemeClr val="bg1"/>
                </a:solidFill>
              </a:rPr>
              <a:t>Patient reviews indicate an average rating of 4, with exceptional ratings near 8-8.5 for patients with diabetes, insomnia, antacid, and fever, reflecting outstanding service and professionalism. Other patients, especially those with fever, antibiotic, cough, and antidepressant, received ratings at or below the average.</a:t>
            </a:r>
          </a:p>
          <a:p>
            <a:pPr marL="285750" indent="-285750" algn="just">
              <a:buFont typeface="Arial" panose="020B0604020202020204" pitchFamily="34" charset="0"/>
              <a:buChar char="•"/>
            </a:pPr>
            <a:r>
              <a:rPr lang="en-US" sz="2000" dirty="0">
                <a:solidFill>
                  <a:schemeClr val="bg1"/>
                </a:solidFill>
              </a:rPr>
              <a:t>The average renumeration for the hospital is approximately 8,263.02 Euros, providing an overview of the financial outlook, with a mean around 6,860.15 Euros. The patient review statistics are based on approximately 300 patients.</a:t>
            </a:r>
          </a:p>
        </p:txBody>
      </p:sp>
      <p:pic>
        <p:nvPicPr>
          <p:cNvPr id="7" name="Picture 6">
            <a:extLst>
              <a:ext uri="{FF2B5EF4-FFF2-40B4-BE49-F238E27FC236}">
                <a16:creationId xmlns:a16="http://schemas.microsoft.com/office/drawing/2014/main" id="{FD797AEE-4D5D-BD06-6B2D-E79443204345}"/>
              </a:ext>
            </a:extLst>
          </p:cNvPr>
          <p:cNvPicPr>
            <a:picLocks noChangeAspect="1"/>
          </p:cNvPicPr>
          <p:nvPr/>
        </p:nvPicPr>
        <p:blipFill>
          <a:blip r:embed="rId2"/>
          <a:stretch>
            <a:fillRect/>
          </a:stretch>
        </p:blipFill>
        <p:spPr>
          <a:xfrm>
            <a:off x="5094514" y="1314995"/>
            <a:ext cx="6960140" cy="4545874"/>
          </a:xfrm>
          <a:prstGeom prst="rect">
            <a:avLst/>
          </a:prstGeom>
        </p:spPr>
      </p:pic>
    </p:spTree>
    <p:extLst>
      <p:ext uri="{BB962C8B-B14F-4D97-AF65-F5344CB8AC3E}">
        <p14:creationId xmlns:p14="http://schemas.microsoft.com/office/powerpoint/2010/main" val="372664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818605" y="60960"/>
            <a:ext cx="8421189" cy="2379028"/>
          </a:xfrm>
        </p:spPr>
        <p:txBody>
          <a:bodyPr/>
          <a:lstStyle/>
          <a:p>
            <a:r>
              <a:rPr lang="en-US" dirty="0"/>
              <a:t>Automated </a:t>
            </a:r>
            <a:br>
              <a:rPr lang="en-US" dirty="0"/>
            </a:br>
            <a:r>
              <a:rPr lang="en-US" dirty="0"/>
              <a:t>Segments</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normAutofit fontScale="92500" lnSpcReduction="20000"/>
          </a:bodyPr>
          <a:lstStyle/>
          <a:p>
            <a:pPr marL="342900" indent="-342900" algn="just">
              <a:buFont typeface="Arial" panose="020B0604020202020204" pitchFamily="34" charset="0"/>
              <a:buChar char="•"/>
            </a:pPr>
            <a:r>
              <a:rPr lang="en-US" dirty="0"/>
              <a:t>It shows the renumeration goes down by 10342.92.</a:t>
            </a:r>
          </a:p>
          <a:p>
            <a:pPr marL="342900" indent="-342900" algn="just">
              <a:buFont typeface="Arial" panose="020B0604020202020204" pitchFamily="34" charset="0"/>
              <a:buChar char="•"/>
            </a:pPr>
            <a:r>
              <a:rPr lang="en-US" dirty="0"/>
              <a:t>Count of patients goes up to 0.97%. </a:t>
            </a:r>
          </a:p>
          <a:p>
            <a:pPr marL="342900" indent="-342900" algn="just">
              <a:buFont typeface="Arial" panose="020B0604020202020204" pitchFamily="34" charset="0"/>
              <a:buChar char="•"/>
            </a:pPr>
            <a:r>
              <a:rPr lang="en-US" dirty="0"/>
              <a:t>As the sum of renumeration decreases the rating increases as does the count of patients. </a:t>
            </a:r>
          </a:p>
          <a:p>
            <a:pPr algn="just"/>
            <a:endParaRPr lang="en-US" dirty="0"/>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Automated Execution</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21</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2024</a:t>
            </a:r>
          </a:p>
        </p:txBody>
      </p:sp>
      <p:pic>
        <p:nvPicPr>
          <p:cNvPr id="15" name="Picture 14">
            <a:extLst>
              <a:ext uri="{FF2B5EF4-FFF2-40B4-BE49-F238E27FC236}">
                <a16:creationId xmlns:a16="http://schemas.microsoft.com/office/drawing/2014/main" id="{93C8543F-3931-7806-B2CF-C398051C2950}"/>
              </a:ext>
            </a:extLst>
          </p:cNvPr>
          <p:cNvPicPr>
            <a:picLocks noChangeAspect="1"/>
          </p:cNvPicPr>
          <p:nvPr/>
        </p:nvPicPr>
        <p:blipFill>
          <a:blip r:embed="rId2"/>
          <a:stretch>
            <a:fillRect/>
          </a:stretch>
        </p:blipFill>
        <p:spPr>
          <a:xfrm>
            <a:off x="4929051" y="1166225"/>
            <a:ext cx="7134050" cy="4854441"/>
          </a:xfrm>
          <a:prstGeom prst="rect">
            <a:avLst/>
          </a:prstGeom>
        </p:spPr>
      </p:pic>
    </p:spTree>
    <p:extLst>
      <p:ext uri="{BB962C8B-B14F-4D97-AF65-F5344CB8AC3E}">
        <p14:creationId xmlns:p14="http://schemas.microsoft.com/office/powerpoint/2010/main" val="319877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Profit</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22</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2024</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Renumeration</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Usage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Key Influencers</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Patient Dynamics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Automated Segments</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t>Limited Liability Companies provide higher margins for profit.</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Complexity in interplay. Medications fluctuates a lot. </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3059153"/>
            <a:ext cx="3941635" cy="729076"/>
          </a:xfrm>
        </p:spPr>
        <p:txBody>
          <a:bodyPr>
            <a:normAutofit fontScale="92500" lnSpcReduction="10000"/>
          </a:bodyPr>
          <a:lstStyle/>
          <a:p>
            <a:r>
              <a:rPr lang="en-US" dirty="0"/>
              <a:t>Evolving health patterns in recent years. Ample amount of experts to tackle antacid, cough and cold.</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170358"/>
            <a:ext cx="3181645" cy="868680"/>
          </a:xfrm>
        </p:spPr>
        <p:txBody>
          <a:bodyPr>
            <a:normAutofit lnSpcReduction="10000"/>
          </a:bodyPr>
          <a:lstStyle/>
          <a:p>
            <a:pPr algn="just"/>
            <a:r>
              <a:rPr lang="en-US" sz="1400" dirty="0"/>
              <a:t>More patients provide better rating. Furthermore, Diabetes, Insomnia and antacid treatments are having higher rating.</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a:xfrm>
            <a:off x="4467663" y="5170358"/>
            <a:ext cx="3256674" cy="868680"/>
          </a:xfrm>
        </p:spPr>
        <p:txBody>
          <a:bodyPr>
            <a:normAutofit lnSpcReduction="10000"/>
          </a:bodyPr>
          <a:lstStyle/>
          <a:p>
            <a:r>
              <a:rPr lang="en-US" sz="1400" dirty="0"/>
              <a:t>Average Renumeration comes around 8000  Euros. Antidepressant, Antibiotic and Cough are having below average ratings overall. </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256674" cy="725345"/>
          </a:xfrm>
        </p:spPr>
        <p:txBody>
          <a:bodyPr>
            <a:normAutofit lnSpcReduction="10000"/>
          </a:bodyPr>
          <a:lstStyle/>
          <a:p>
            <a:r>
              <a:rPr lang="en-US" sz="1400" dirty="0"/>
              <a:t>As the sum of renumeration decreases the rating increases as does the count of patients.</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
        <p:nvSpPr>
          <p:cNvPr id="6" name="Title 5">
            <a:extLst>
              <a:ext uri="{FF2B5EF4-FFF2-40B4-BE49-F238E27FC236}">
                <a16:creationId xmlns:a16="http://schemas.microsoft.com/office/drawing/2014/main" id="{F3E3BE23-9436-6710-38E1-0E917CD0FEAE}"/>
              </a:ext>
            </a:extLst>
          </p:cNvPr>
          <p:cNvSpPr>
            <a:spLocks noGrp="1"/>
          </p:cNvSpPr>
          <p:nvPr>
            <p:ph type="title"/>
          </p:nvPr>
        </p:nvSpPr>
        <p:spPr>
          <a:xfrm>
            <a:off x="928800" y="607100"/>
            <a:ext cx="8180366" cy="697044"/>
          </a:xfrm>
        </p:spPr>
        <p:txBody>
          <a:bodyPr/>
          <a:lstStyle/>
          <a:p>
            <a:r>
              <a:rPr lang="en-US" dirty="0"/>
              <a:t>Analysis Overview</a:t>
            </a:r>
          </a:p>
        </p:txBody>
      </p:sp>
    </p:spTree>
    <p:extLst>
      <p:ext uri="{BB962C8B-B14F-4D97-AF65-F5344CB8AC3E}">
        <p14:creationId xmlns:p14="http://schemas.microsoft.com/office/powerpoint/2010/main" val="64380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VIEWERS</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2024</a:t>
            </a:r>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Data Collection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HOSPITAL DATA OVERVIEW</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data integrity and entanglement of understanding data.</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Data Perspective</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877002" y="2049758"/>
            <a:ext cx="5157787" cy="823912"/>
          </a:xfrm>
        </p:spPr>
        <p:txBody>
          <a:bodyPr/>
          <a:lstStyle/>
          <a:p>
            <a:r>
              <a:rPr lang="en-US" dirty="0"/>
              <a:t>Key Takeaways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3255100"/>
            <a:ext cx="5157787" cy="2773258"/>
          </a:xfrm>
        </p:spPr>
        <p:txBody>
          <a:bodyPr>
            <a:normAutofit fontScale="85000" lnSpcReduction="10000"/>
          </a:bodyPr>
          <a:lstStyle/>
          <a:p>
            <a:pPr marL="0" indent="0">
              <a:buNone/>
            </a:pPr>
            <a:r>
              <a:rPr lang="en-US" dirty="0"/>
              <a:t>The data provided seems to be hospital-related statistics, possibly related to different medical centers and their associated attributes such as type, performance, and financial data.</a:t>
            </a:r>
          </a:p>
          <a:p>
            <a:r>
              <a:rPr lang="en-US" dirty="0"/>
              <a:t>The dataset includes information about various hospitals, including their type (church-related, not-for-profit corporation, for-profit corporation, etc.), number of beds, patient statistics, and financial data.</a:t>
            </a:r>
          </a:p>
          <a:p>
            <a:r>
              <a:rPr lang="en-US" dirty="0"/>
              <a:t>Hospitals are categorized based on their ownership and operational parameters, providing a comprehensive overview of the healthcare landscape in the region.</a:t>
            </a:r>
          </a:p>
          <a:p>
            <a:r>
              <a:rPr lang="en-US" dirty="0"/>
              <a:t>This data can be used for analysis and comparison of hospitals in terms of size, ownership, and financial performance.</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Counter Arguments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Data Pros and Cons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2024</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310145" y="3386142"/>
            <a:ext cx="5183188" cy="2634525"/>
          </a:xfrm>
        </p:spPr>
        <p:txBody>
          <a:bodyPr/>
          <a:lstStyle/>
          <a:p>
            <a:pPr marL="0" indent="0">
              <a:buNone/>
            </a:pPr>
            <a:r>
              <a:rPr lang="en-US" dirty="0"/>
              <a:t>Limitation regarding data.</a:t>
            </a:r>
          </a:p>
          <a:p>
            <a:r>
              <a:rPr lang="en-US" dirty="0"/>
              <a:t>Without further context or specific research questions, the raw data may need to be curated and analyzed to derive meaningful insights.</a:t>
            </a:r>
          </a:p>
          <a:p>
            <a:r>
              <a:rPr lang="en-US" dirty="0"/>
              <a:t>The dataset lacks contextual information such as geographical location, patient outcomes, and specific medical services offered by each hospital, which limits the depth of analysis.</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28800" y="472823"/>
            <a:ext cx="9225394" cy="693404"/>
          </a:xfrm>
        </p:spPr>
        <p:txBody>
          <a:bodyPr/>
          <a:lstStyle/>
          <a:p>
            <a:r>
              <a:rPr lang="en-US" dirty="0"/>
              <a:t>Excel Data Handling </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Data Handling</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2024</a:t>
            </a:r>
          </a:p>
        </p:txBody>
      </p:sp>
      <p:pic>
        <p:nvPicPr>
          <p:cNvPr id="15" name="Picture Placeholder 14">
            <a:extLst>
              <a:ext uri="{FF2B5EF4-FFF2-40B4-BE49-F238E27FC236}">
                <a16:creationId xmlns:a16="http://schemas.microsoft.com/office/drawing/2014/main" id="{D6911A77-6DF0-BF25-8A88-51D132C6D216}"/>
              </a:ext>
            </a:extLst>
          </p:cNvPr>
          <p:cNvPicPr>
            <a:picLocks noGrp="1" noChangeAspect="1"/>
          </p:cNvPicPr>
          <p:nvPr>
            <p:ph type="pic" sz="quarter" idx="15"/>
          </p:nvPr>
        </p:nvPicPr>
        <p:blipFill>
          <a:blip r:embed="rId2"/>
          <a:srcRect t="14753" b="14753"/>
          <a:stretch>
            <a:fillRect/>
          </a:stretch>
        </p:blipFill>
        <p:spPr>
          <a:xfrm>
            <a:off x="3709307" y="1271450"/>
            <a:ext cx="8352064" cy="4916087"/>
          </a:xfrm>
        </p:spPr>
      </p:pic>
      <p:sp>
        <p:nvSpPr>
          <p:cNvPr id="21" name="Text Placeholder 3">
            <a:extLst>
              <a:ext uri="{FF2B5EF4-FFF2-40B4-BE49-F238E27FC236}">
                <a16:creationId xmlns:a16="http://schemas.microsoft.com/office/drawing/2014/main" id="{CA38356E-3DD1-F23D-2132-CBC03488B336}"/>
              </a:ext>
            </a:extLst>
          </p:cNvPr>
          <p:cNvSpPr txBox="1">
            <a:spLocks/>
          </p:cNvSpPr>
          <p:nvPr/>
        </p:nvSpPr>
        <p:spPr>
          <a:xfrm>
            <a:off x="130629" y="1798385"/>
            <a:ext cx="3448594" cy="243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Implementation regarding data involves cleaning and implementing separation of concerns.</a:t>
            </a:r>
          </a:p>
          <a:p>
            <a:r>
              <a:rPr lang="en-US" dirty="0">
                <a:solidFill>
                  <a:schemeClr val="bg1"/>
                </a:solidFill>
              </a:rPr>
              <a:t>Using excel formulas like “INDEX” to provide context and relationship.</a:t>
            </a:r>
          </a:p>
        </p:txBody>
      </p:sp>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Establishing Relationship</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Relational Understanding</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defining relationship to strengthen the idea of analysis.</a:t>
            </a:r>
          </a:p>
        </p:txBody>
      </p:sp>
    </p:spTree>
    <p:extLst>
      <p:ext uri="{BB962C8B-B14F-4D97-AF65-F5344CB8AC3E}">
        <p14:creationId xmlns:p14="http://schemas.microsoft.com/office/powerpoint/2010/main" val="165811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p:txBody>
          <a:bodyPr/>
          <a:lstStyle/>
          <a:p>
            <a:r>
              <a:rPr lang="en-US" dirty="0"/>
              <a:t>Hospital Generic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pic>
        <p:nvPicPr>
          <p:cNvPr id="20" name="Picture 19">
            <a:extLst>
              <a:ext uri="{FF2B5EF4-FFF2-40B4-BE49-F238E27FC236}">
                <a16:creationId xmlns:a16="http://schemas.microsoft.com/office/drawing/2014/main" id="{6A284C42-D018-6208-12FD-D9E1124FCD05}"/>
              </a:ext>
            </a:extLst>
          </p:cNvPr>
          <p:cNvPicPr>
            <a:picLocks noChangeAspect="1"/>
          </p:cNvPicPr>
          <p:nvPr/>
        </p:nvPicPr>
        <p:blipFill>
          <a:blip r:embed="rId2"/>
          <a:stretch>
            <a:fillRect/>
          </a:stretch>
        </p:blipFill>
        <p:spPr>
          <a:xfrm>
            <a:off x="6357257" y="1445623"/>
            <a:ext cx="5719264" cy="4741914"/>
          </a:xfrm>
          <a:prstGeom prst="rect">
            <a:avLst/>
          </a:prstGeom>
        </p:spPr>
      </p:pic>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Hospital Interactions</a:t>
            </a:r>
          </a:p>
          <a:p>
            <a:pPr algn="just"/>
            <a:r>
              <a:rPr lang="en-US" dirty="0">
                <a:solidFill>
                  <a:schemeClr val="bg1"/>
                </a:solidFill>
              </a:rPr>
              <a:t>The data illustrates a one-to-many relationship to Designation and Countries.</a:t>
            </a:r>
          </a:p>
          <a:p>
            <a:pPr algn="just"/>
            <a:r>
              <a:rPr lang="en-US" dirty="0">
                <a:solidFill>
                  <a:schemeClr val="bg1"/>
                </a:solidFill>
              </a:rPr>
              <a:t>Hospital info serves as master data, detailing key features like admission, discharge, and Ownership Type.</a:t>
            </a:r>
          </a:p>
          <a:p>
            <a:pPr algn="just"/>
            <a:r>
              <a:rPr lang="en-US" dirty="0">
                <a:solidFill>
                  <a:schemeClr val="bg1"/>
                </a:solidFill>
              </a:rPr>
              <a:t>Factual implementation hinges on details linked to Hospital Info, with foreign keys like HospitalID and CountryID.</a:t>
            </a:r>
          </a:p>
        </p:txBody>
      </p:sp>
    </p:spTree>
    <p:extLst>
      <p:ext uri="{BB962C8B-B14F-4D97-AF65-F5344CB8AC3E}">
        <p14:creationId xmlns:p14="http://schemas.microsoft.com/office/powerpoint/2010/main" val="95609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Patient Generic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Patient Interactions</a:t>
            </a:r>
          </a:p>
          <a:p>
            <a:pPr algn="just"/>
            <a:r>
              <a:rPr lang="en-US" dirty="0">
                <a:solidFill>
                  <a:schemeClr val="bg1"/>
                </a:solidFill>
              </a:rPr>
              <a:t>The data depicts a one-to-many relationship to Gender, Review, and Medication.</a:t>
            </a:r>
          </a:p>
          <a:p>
            <a:pPr algn="just"/>
            <a:r>
              <a:rPr lang="en-US" dirty="0">
                <a:solidFill>
                  <a:schemeClr val="bg1"/>
                </a:solidFill>
              </a:rPr>
              <a:t>Patient data serves as master data, detailing key features including Patient Name, Category, and Age.</a:t>
            </a:r>
          </a:p>
          <a:p>
            <a:pPr algn="just"/>
            <a:r>
              <a:rPr lang="en-US" dirty="0">
                <a:solidFill>
                  <a:schemeClr val="bg1"/>
                </a:solidFill>
              </a:rPr>
              <a:t>Implementation relies on details linked to the Patient, with foreign keys like Medication_ID, Gender_ID, and Review_ID.</a:t>
            </a:r>
          </a:p>
        </p:txBody>
      </p:sp>
      <p:pic>
        <p:nvPicPr>
          <p:cNvPr id="7" name="Picture 6">
            <a:extLst>
              <a:ext uri="{FF2B5EF4-FFF2-40B4-BE49-F238E27FC236}">
                <a16:creationId xmlns:a16="http://schemas.microsoft.com/office/drawing/2014/main" id="{DD8C93C3-BF2E-ED9C-4270-8EC9CCA412B4}"/>
              </a:ext>
            </a:extLst>
          </p:cNvPr>
          <p:cNvPicPr>
            <a:picLocks noChangeAspect="1"/>
          </p:cNvPicPr>
          <p:nvPr/>
        </p:nvPicPr>
        <p:blipFill>
          <a:blip r:embed="rId2"/>
          <a:stretch>
            <a:fillRect/>
          </a:stretch>
        </p:blipFill>
        <p:spPr>
          <a:xfrm>
            <a:off x="6722064" y="1297214"/>
            <a:ext cx="5207000" cy="4406900"/>
          </a:xfrm>
          <a:prstGeom prst="rect">
            <a:avLst/>
          </a:prstGeom>
        </p:spPr>
      </p:pic>
    </p:spTree>
    <p:extLst>
      <p:ext uri="{BB962C8B-B14F-4D97-AF65-F5344CB8AC3E}">
        <p14:creationId xmlns:p14="http://schemas.microsoft.com/office/powerpoint/2010/main" val="361512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Patient Secondary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secondary patients attributes</a:t>
            </a:r>
          </a:p>
          <a:p>
            <a:pPr algn="just"/>
            <a:r>
              <a:rPr lang="en-US" dirty="0">
                <a:solidFill>
                  <a:schemeClr val="bg1"/>
                </a:solidFill>
              </a:rPr>
              <a:t>The data explains about the one to many relationship to Insurance and Payment.</a:t>
            </a:r>
          </a:p>
          <a:p>
            <a:pPr algn="just"/>
            <a:r>
              <a:rPr lang="en-US" dirty="0">
                <a:solidFill>
                  <a:schemeClr val="bg1"/>
                </a:solidFill>
              </a:rPr>
              <a:t>The factual implementation relies on the details connected with Patient, which stimulates a foreign key that is dependent to the Patient such as Insurance_ID and Payment_ID.</a:t>
            </a:r>
          </a:p>
        </p:txBody>
      </p:sp>
      <p:pic>
        <p:nvPicPr>
          <p:cNvPr id="8" name="Picture 7">
            <a:extLst>
              <a:ext uri="{FF2B5EF4-FFF2-40B4-BE49-F238E27FC236}">
                <a16:creationId xmlns:a16="http://schemas.microsoft.com/office/drawing/2014/main" id="{8055545C-10EE-956D-F2D6-AA4D0D48CC1C}"/>
              </a:ext>
            </a:extLst>
          </p:cNvPr>
          <p:cNvPicPr>
            <a:picLocks noChangeAspect="1"/>
          </p:cNvPicPr>
          <p:nvPr/>
        </p:nvPicPr>
        <p:blipFill>
          <a:blip r:embed="rId2"/>
          <a:stretch>
            <a:fillRect/>
          </a:stretch>
        </p:blipFill>
        <p:spPr>
          <a:xfrm>
            <a:off x="7071360" y="1153887"/>
            <a:ext cx="4972050" cy="5021312"/>
          </a:xfrm>
          <a:prstGeom prst="rect">
            <a:avLst/>
          </a:prstGeom>
        </p:spPr>
      </p:pic>
    </p:spTree>
    <p:extLst>
      <p:ext uri="{BB962C8B-B14F-4D97-AF65-F5344CB8AC3E}">
        <p14:creationId xmlns:p14="http://schemas.microsoft.com/office/powerpoint/2010/main" val="418199898"/>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4827</TotalTime>
  <Words>1948</Words>
  <Application>Microsoft Office PowerPoint</Application>
  <PresentationFormat>Widescreen</PresentationFormat>
  <Paragraphs>172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Avenir Next LT Pro</vt:lpstr>
      <vt:lpstr>Speak Pro</vt:lpstr>
      <vt:lpstr>Arial</vt:lpstr>
      <vt:lpstr>Calibri</vt:lpstr>
      <vt:lpstr>Office Theme</vt:lpstr>
      <vt:lpstr>Hospital Review </vt:lpstr>
      <vt:lpstr>Specifics</vt:lpstr>
      <vt:lpstr>Data Collection</vt:lpstr>
      <vt:lpstr>Data Perspective</vt:lpstr>
      <vt:lpstr>Excel Data Handling </vt:lpstr>
      <vt:lpstr>Establishing Relationship</vt:lpstr>
      <vt:lpstr>Hospital Generic Relationship</vt:lpstr>
      <vt:lpstr>Patient Generic Relationship</vt:lpstr>
      <vt:lpstr>Patient Secondary Relationship</vt:lpstr>
      <vt:lpstr>Indulging Relationship</vt:lpstr>
      <vt:lpstr>Calculations</vt:lpstr>
      <vt:lpstr>Interpretation of Averages</vt:lpstr>
      <vt:lpstr>Interpretation of Variables</vt:lpstr>
      <vt:lpstr>Calculated Columns</vt:lpstr>
      <vt:lpstr>Analysis on Data</vt:lpstr>
      <vt:lpstr>Profit Margin and Patient Count by Ownership Type</vt:lpstr>
      <vt:lpstr>Renumeration with regards to patient</vt:lpstr>
      <vt:lpstr>Usage and Statistics</vt:lpstr>
      <vt:lpstr>Key Influencers</vt:lpstr>
      <vt:lpstr>Patient Dynamics</vt:lpstr>
      <vt:lpstr>Automated  Segments</vt:lpstr>
      <vt:lpstr>Analysis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Review </dc:title>
  <dc:creator>BIBIN LOUIS</dc:creator>
  <cp:lastModifiedBy>Bibin Louis</cp:lastModifiedBy>
  <cp:revision>161</cp:revision>
  <dcterms:created xsi:type="dcterms:W3CDTF">2024-01-04T13:58:37Z</dcterms:created>
  <dcterms:modified xsi:type="dcterms:W3CDTF">2024-11-12T17:09:49Z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